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78"/>
  </p:notesMasterIdLst>
  <p:sldIdLst>
    <p:sldId id="319" r:id="rId2"/>
    <p:sldId id="320" r:id="rId3"/>
    <p:sldId id="321" r:id="rId4"/>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1" r:id="rId74"/>
    <p:sldId id="392" r:id="rId75"/>
    <p:sldId id="393" r:id="rId76"/>
    <p:sldId id="394" r:id="rId7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87"/>
    <p:restoredTop sz="96299"/>
  </p:normalViewPr>
  <p:slideViewPr>
    <p:cSldViewPr snapToGrid="0">
      <p:cViewPr varScale="1">
        <p:scale>
          <a:sx n="122" d="100"/>
          <a:sy n="122" d="100"/>
        </p:scale>
        <p:origin x="200" y="242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6/4/25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jira.egnyte-it.com/browse/DEL-22618" TargetMode="External"/><Relationship Id="rId2" Type="http://schemas.openxmlformats.org/officeDocument/2006/relationships/hyperlink" Target="https://egnyte.productboard.com/entity-detail/features/a0ee8282-5cc1-4033-932e-359d1c59c819"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5834087/Scheduled+Reviews+for+Permission+Review+Requests+and+SC+Review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jira.egnyte-it.com/browse/EGD-21555" TargetMode="External"/><Relationship Id="rId2" Type="http://schemas.openxmlformats.org/officeDocument/2006/relationships/hyperlink" Target="https://egnyte.productboard.com/entity-detail/features/bb0403fb-a317-4052-b554-04f78a9b5171"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egnyte.atlassian.net/wiki/spaces/EDrive/pages/1221197835/Egnyte+Actions+-+Windows+11+Suppor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jira.egnyte-it.com/browse/EGD-20540" TargetMode="External"/><Relationship Id="rId2" Type="http://schemas.openxmlformats.org/officeDocument/2006/relationships/hyperlink" Target="https://egnyte.productboard.com/entity-detail/features/31e10484-aea8-4cc4-84d1-7533d7d5b71a"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gnyte.atlassian.net/wiki/spaces/EDrive/pages/661423025/Application+UI+-+requirements+WiP"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jira.egnyte-it.com/browse/EGD-23096" TargetMode="External"/><Relationship Id="rId2" Type="http://schemas.openxmlformats.org/officeDocument/2006/relationships/hyperlink" Target="https://egnyte.productboard.com/entity-detail/features/7569e8f0-037a-4f04-8e30-a9df1074c2a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087242244/SCDA+Windows+Beta+Pla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jira.egnyte-it.com/browse/EGD-21559" TargetMode="External"/><Relationship Id="rId2" Type="http://schemas.openxmlformats.org/officeDocument/2006/relationships/hyperlink" Target="https://egnyte.productboard.com/entity-detail/features/b70b7a70-e086-4a5b-8ef5-24a3afdd4f5a"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378254906/SCDA+Mac+Beta+Pla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jira.egnyte-it.com/browse/DEL-44353" TargetMode="External"/><Relationship Id="rId2" Type="http://schemas.openxmlformats.org/officeDocument/2006/relationships/hyperlink" Target="https://egnyte.productboard.com/entity-detail/features/db2f2f61-715e-4b99-94f2-1131bb88c5a1" TargetMode="Externa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egnyte.atlassian.net/wiki/spaces/DEL/pages/1433796679/Provide+ability+to+pause+archival+deletion+polici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jira.egnyte-it.com/browse/CFS-65375" TargetMode="External"/><Relationship Id="rId2" Type="http://schemas.openxmlformats.org/officeDocument/2006/relationships/hyperlink" Target="https://egnyte.productboard.com/entity-detail/features/8e3f45c1-303a-4da6-83fe-5249b7b02aa0"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egnyte.atlassian.net/wiki/spaces/CFS/pages/984940567/Multi+document+envelop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jira.egnyte-it.com/browse/CFS-67745" TargetMode="External"/><Relationship Id="rId2" Type="http://schemas.openxmlformats.org/officeDocument/2006/relationships/hyperlink" Target="https://egnyte.productboard.com/entity-detail/features/932fd759-6b23-4903-a6e2-d852593ddb2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28062312/Bulk+sending+eSignature+reques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jira.egnyte-it.com/browse/CFS-64852" TargetMode="External"/><Relationship Id="rId2" Type="http://schemas.openxmlformats.org/officeDocument/2006/relationships/hyperlink" Target="https://egnyte.productboard.com/entity-detail/features/a9d1d980-f3e5-44e8-815f-e08aed1da02b"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egnyte.atlassian.net/wiki/spaces/CFS/pages/967737346/15.+Project+Center"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jira.egnyte-it.com/browse/CFS-64734" TargetMode="External"/><Relationship Id="rId2" Type="http://schemas.openxmlformats.org/officeDocument/2006/relationships/hyperlink" Target="https://egnyte.productboard.com/entity-detail/features/9a51ac4b-ad65-4cdf-b221-5ca24c4634cf" TargetMode="External"/><Relationship Id="rId1" Type="http://schemas.openxmlformats.org/officeDocument/2006/relationships/slideLayout" Target="../slideLayouts/slideLayout1.xml"/><Relationship Id="rId4" Type="http://schemas.openxmlformats.org/officeDocument/2006/relationships/hyperlink" Target="See%20descrip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jira.egnyte-it.com/browse/CFS-67268" TargetMode="External"/><Relationship Id="rId2" Type="http://schemas.openxmlformats.org/officeDocument/2006/relationships/hyperlink" Target="https://egnyte.productboard.com/entity-detail/features/e34bad58-b20c-4145-b173-a037533cca68"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45462058/Group+management+improvements+user+stori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jira.egnyte-it.com/browse/CFS-67854" TargetMode="External"/><Relationship Id="rId2" Type="http://schemas.openxmlformats.org/officeDocument/2006/relationships/hyperlink" Target="https://egnyte.productboard.com/entity-detail/features/ae2e044f-1c1f-42d6-abfc-b150a3c506e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512046594/Scheduled+reports+enhancements+user+storie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jira.egnyte-it.com/browse/DEL-44656" TargetMode="External"/><Relationship Id="rId2" Type="http://schemas.openxmlformats.org/officeDocument/2006/relationships/hyperlink" Target="https://egnyte.productboard.com/entity-detail/features/2b696a9a-1788-4d4b-b383-c0b4aa87118a"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hyperlink" Target="https://jira.egnyte-it.com/browse/DEL-43523" TargetMode="External"/><Relationship Id="rId2" Type="http://schemas.openxmlformats.org/officeDocument/2006/relationships/hyperlink" Target="https://egnyte.productboard.com/entity-detail/features/3e08e5bd-1157-4d7f-95b7-be1d15b1e149"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hyperlink" Target="https://jira.egnyte-it.com/browse/DEL-45080" TargetMode="External"/><Relationship Id="rId2" Type="http://schemas.openxmlformats.org/officeDocument/2006/relationships/hyperlink" Target="https://egnyte.productboard.com/entity-detail/features/6f58c7f9-22f9-479c-89cc-f1b330d7a643"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MP/pages/1499464026/ExtRep+for+MSPs+-+UX+Requirement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jira.egnyte-it.com/browse/DEL-43506" TargetMode="External"/><Relationship Id="rId2" Type="http://schemas.openxmlformats.org/officeDocument/2006/relationships/hyperlink" Target="https://egnyte.productboard.com/entity-detail/features/38468b5c-d3db-4598-8e11-3e5c58e88ede"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jira.egnyte-it.com/browse/TRB-8299" TargetMode="External"/><Relationship Id="rId2" Type="http://schemas.openxmlformats.org/officeDocument/2006/relationships/hyperlink" Target="https://egnyte.productboard.com/entity-detail/features/d454d018-ffd7-40ed-96fe-6bf659fd48fa"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jira.egnyte-it.com/browse/DEL-43244" TargetMode="External"/><Relationship Id="rId2" Type="http://schemas.openxmlformats.org/officeDocument/2006/relationships/hyperlink" Target="https://egnyte.productboard.com/entity-detail/features/45378370-3acd-498d-ba2c-8a0eb9d79eed"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egnyte.atlassian.net/wiki/x/JYE9T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figma.com/design/LlzP9CPnCoI44cAH0oKlPU/Egnyte-to-ACC-bi-directional-connection-%5BUX-3132%5D?node-id=201-376&amp;node-type=canvas&amp;t=3IHBOcnMUsa8sDuO-0" TargetMode="External"/><Relationship Id="rId2" Type="http://schemas.openxmlformats.org/officeDocument/2006/relationships/hyperlink" Target="https://egnyte.atlassian.net/wiki/spaces/AEC/pages/746651753/ACC+Integration" TargetMode="External"/><Relationship Id="rId1" Type="http://schemas.openxmlformats.org/officeDocument/2006/relationships/slideLayout" Target="../slideLayouts/slideLayout1.xml"/><Relationship Id="rId5" Type="http://schemas.openxmlformats.org/officeDocument/2006/relationships/hyperlink" Target="https://jira.egnyte-it.com/browse/DEL-40646" TargetMode="External"/><Relationship Id="rId4" Type="http://schemas.openxmlformats.org/officeDocument/2006/relationships/hyperlink" Target="https://egnyte.productboard.com/entity-detail/features/3dcc230f-176f-4fb8-8bf9-6ec090604548"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jira.egnyte-it.com/browse/DEL-44555" TargetMode="External"/><Relationship Id="rId2" Type="http://schemas.openxmlformats.org/officeDocument/2006/relationships/hyperlink" Target="https://egnyte.productboard.com/entity-detail/features/5dbe6168-3da5-4157-a293-2121728abf9d"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egnyte.atlassian.net/wiki/x/TIA0Ug"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egnyte.productboard.com/entity-detail/features/baf28d38-591a-4522-8dcb-ea12bccd3d1c"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egnyte.productboard.com/entity-detail/features/3b53d72d-f09a-492f-9662-ca68201aff63"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egnyte.productboard.com/entity-detail/features/491b5465-70a5-4201-9400-1ef5c775dbf7" TargetMode="External"/><Relationship Id="rId2" Type="http://schemas.openxmlformats.org/officeDocument/2006/relationships/hyperlink" Target="https://egnyte.atlassian.net/wiki/spaces/IN/pages/1275134151/Capturing+Job+Function+for+All+Users" TargetMode="Externa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jira.egnyte-it.com/browse/GR-598"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jira.egnyte-it.com/browse/GR-578" TargetMode="External"/><Relationship Id="rId2" Type="http://schemas.openxmlformats.org/officeDocument/2006/relationships/hyperlink" Target="https://egnyte.productboard.com/entity-detail/features/601c419e-960e-4328-9a3c-ed5a70ebda8b"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jira.egnyte-it.com/browse/APPS-12215" TargetMode="External"/><Relationship Id="rId2" Type="http://schemas.openxmlformats.org/officeDocument/2006/relationships/hyperlink" Target="https://egnyte.productboard.com/entity-detail/features/6629501a-d091-463a-8701-881390e9a54a" TargetMode="Externa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egnyte.atlassian.net/wiki/spaces/IA/pages/813596684/Gen+4+Plans+-+Roadmap"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jira.egnyte-it.com/browse/CFS-66581" TargetMode="External"/><Relationship Id="rId2" Type="http://schemas.openxmlformats.org/officeDocument/2006/relationships/hyperlink" Target="https://egnyte.productboard.com/entity-detail/features/0b33d76f-be20-4075-b568-054229e9cf85" TargetMode="Externa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egnyte.atlassian.net/wiki/spaces/PM/pages/85478605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jira.egnyte-it.com/browse/GR-562" TargetMode="External"/><Relationship Id="rId2" Type="http://schemas.openxmlformats.org/officeDocument/2006/relationships/hyperlink" Target="https://egnyte.productboard.com/entity-detail/features/c6974cea-22c1-4566-8fe7-c7d0a383b922" TargetMode="Externa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jira.egnyte-it.com/browse/PENDO-622"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jira.egnyte-it.com/browse/CFS-67272" TargetMode="External"/><Relationship Id="rId2" Type="http://schemas.openxmlformats.org/officeDocument/2006/relationships/hyperlink" Target="https://egnyte.productboard.com/entity-detail/features/910bc93b-cce8-4bae-8b24-2983b54c1f64"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32191059/Team+Management+enhancement"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egnyte.atlassian.net/wiki/spaces/PINT/pages/1166082078/App+Store+Configuration+API+for+Egnyte+Platform" TargetMode="External"/><Relationship Id="rId2" Type="http://schemas.openxmlformats.org/officeDocument/2006/relationships/hyperlink" Target="https://egnyte.atlassian.net/wiki/x/BgBEV" TargetMode="Externa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jira.egnyte-it.com/browse/GR-591" TargetMode="External"/><Relationship Id="rId4" Type="http://schemas.openxmlformats.org/officeDocument/2006/relationships/hyperlink" Target="https://egnyte.productboard.com/entity-detail/features/8730b715-273d-4704-872a-9b9f936b5fb5"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gnyte.productboard.com/entity-detail/features/b1343bfd-8b89-47fb-8de7-259c22aee2c9"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5726"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egnyte.productboard.com/entity-detail/features/06b2481e-b6b9-4217-b108-11855cdb9735"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7266"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egnyte.productboard.com/entity-detail/features/8b29768b-d981-4ec6-82d0-d316703d0570" TargetMode="External"/><Relationship Id="rId2" Type="http://schemas.openxmlformats.org/officeDocument/2006/relationships/hyperlink" Target="https://www.figma.com/design/AXtKz4IExGp3WfTjTZqSrN/Platform---Home-page-redesign-across-verticals?node-id=1726-35543&amp;t=Xw9ungNWCco75ZRd-1" TargetMode="External"/><Relationship Id="rId1" Type="http://schemas.openxmlformats.org/officeDocument/2006/relationships/slideLayout" Target="../slideLayouts/slideLayout1.xml"/><Relationship Id="rId5" Type="http://schemas.openxmlformats.org/officeDocument/2006/relationships/hyperlink" Target="https://egnyte.atlassian.net/wiki/spaces/IA/pages/813596684/Gen+4+Plans+-+Roadmap?src=jira" TargetMode="External"/><Relationship Id="rId4" Type="http://schemas.openxmlformats.org/officeDocument/2006/relationships/hyperlink" Target="https://jira.egnyte-it.com/browse/DEL-44118"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egnyte.productboard.com/entity-detail/features/44f4f371-f471-467d-8f6c-edb9cb51713f"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jira.egnyte-it.com/browse/CFS-67186" TargetMode="External"/><Relationship Id="rId2" Type="http://schemas.openxmlformats.org/officeDocument/2006/relationships/hyperlink" Target="https://egnyte.productboard.com/entity-detail/features/0335823e-8892-481e-87a4-91a212ae3ef5"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jira.egnyte-it.com/browse/CFS-67185" TargetMode="External"/><Relationship Id="rId2" Type="http://schemas.openxmlformats.org/officeDocument/2006/relationships/hyperlink" Target="https://egnyte.productboard.com/entity-detail/features/05239c91-513f-4eec-ae9a-547df94cd0d0" TargetMode="External"/><Relationship Id="rId1" Type="http://schemas.openxmlformats.org/officeDocument/2006/relationships/slideLayout" Target="../slideLayouts/slideLayout1.xml"/><Relationship Id="rId4" Type="http://schemas.openxmlformats.org/officeDocument/2006/relationships/hyperlink" Target="https://egnyte.atlassian.net/wiki/spaces/FSI/pages/1486061671/Upload+Request+Workflows+v2.0+User+Stories#Optional-Document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jira.egnyte-it.com/browse/CFS-65920" TargetMode="External"/><Relationship Id="rId2" Type="http://schemas.openxmlformats.org/officeDocument/2006/relationships/hyperlink" Target="https://egnyte.productboard.com/entity-detail/features/66ede806-f1e3-49bd-9d80-2de62349efc5" TargetMode="Externa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egnyte.atlassian.net/wiki/spaces/FSI/pages/1442087082/Document+Portal+v4.0+User+Storie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jira.egnyte-it.com/browse/CFS-67495" TargetMode="External"/><Relationship Id="rId2" Type="http://schemas.openxmlformats.org/officeDocument/2006/relationships/hyperlink" Target="https://egnyte.productboard.com/entity-detail/features/a61dacf8-b865-4e46-9544-1ff2d7cd518a" TargetMode="Externa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jira.egnyte-it.com/browse/CFS-63196" TargetMode="External"/><Relationship Id="rId2" Type="http://schemas.openxmlformats.org/officeDocument/2006/relationships/hyperlink" Target="https://egnyte.productboard.com/entity-detail/features/8dac949f-3dae-4d69-888a-b4ee4a0ce346" TargetMode="Externa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egnyte.atlassian.net/wiki/spaces/FSI/pages/1442087082/Document+Portal+v4.0+User+Storie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jira.egnyte-it.com/browse/CFS-66567" TargetMode="External"/><Relationship Id="rId2" Type="http://schemas.openxmlformats.org/officeDocument/2006/relationships/hyperlink" Target="https://egnyte.productboard.com/entity-detail/features/849ff34c-1c36-4a1f-ada9-29f3e17646b2" TargetMode="Externa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gnyte.productboard.com/entity-detail/features/6f4770b2-acca-4df3-80e6-e9b7a5892386" TargetMode="Externa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hyperlink" Target="https://www.figma.com/design/PFExwm6tUFA6EkUrE7FeVU/AI-Improvements-2024?node-id=17986-128954&amp;t=X1d33rGeiikgHTum-0" TargetMode="External"/><Relationship Id="rId4" Type="http://schemas.openxmlformats.org/officeDocument/2006/relationships/hyperlink" Target="https://jira.egnyte-it.com/browse/CFS-67395"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jira.egnyte-it.com/browse/DEL-44757" TargetMode="External"/><Relationship Id="rId2" Type="http://schemas.openxmlformats.org/officeDocument/2006/relationships/hyperlink" Target="https://egnyte.productboard.com/entity-detail/features/3a31ebae-0c91-41fa-911c-da51f91c69e6"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jira.egnyte-it.com/browse/CFS-68088" TargetMode="External"/><Relationship Id="rId2" Type="http://schemas.openxmlformats.org/officeDocument/2006/relationships/hyperlink" Target="https://egnyte.productboard.com/entity-detail/features/fb29ea0c-599f-4603-aa75-f09baf315b32"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www.figma.com/design/k96o3kXukaVrAUtsaPhN4H/Egnyte-Platform-Copilot---2025?node-id=27095-452406&amp;t=ujCgqDVcjJfvPAE0-0"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jira.egnyte-it.com/browse/DEL-42493" TargetMode="External"/><Relationship Id="rId2" Type="http://schemas.openxmlformats.org/officeDocument/2006/relationships/hyperlink" Target="https://egnyte.productboard.com/entity-detail/features/77937ec7-608e-4550-86e3-22ec2e09d774" TargetMode="Externa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hyperlink" Target="https://egnyte.atlassian.net/wiki/spaces/DEL/pages/1065386630/Issues+-+Risk+vs+Data+Access+Hygiene"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jira.egnyte-it.com/browse/DEL-41981" TargetMode="External"/><Relationship Id="rId2" Type="http://schemas.openxmlformats.org/officeDocument/2006/relationships/hyperlink" Target="https://egnyte.productboard.com/entity-detail/features/b4ff7b4d-9c0f-4a81-998d-f904d825935b" TargetMode="Externa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egnyte.atlassian.net/wiki/spaces/DEL/pages/1426587663/Copy+of+S+G+Insights+in+CFS+-+Phase+2"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jira.egnyte-it.com/browse/DEL-44433" TargetMode="External"/><Relationship Id="rId2" Type="http://schemas.openxmlformats.org/officeDocument/2006/relationships/hyperlink" Target="https://egnyte.productboard.com/entity-detail/features/ef2ff63b-8e4b-4c69-a25f-373eec128b19"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jira.egnyte-it.com/browse/LS-4151" TargetMode="External"/><Relationship Id="rId2" Type="http://schemas.openxmlformats.org/officeDocument/2006/relationships/hyperlink" Target="https://egnyte.productboard.com/entity-detail/features/0967568e-b099-4e76-8636-8fc03fdec0b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Creation-of-Drafts"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jira.egnyte-it.com/browse/CFS-63434" TargetMode="External"/><Relationship Id="rId2" Type="http://schemas.openxmlformats.org/officeDocument/2006/relationships/hyperlink" Target="https://egnyte.productboard.com/entity-detail/features/f92f9e34-33c7-4b55-aea7-1e69611693b4"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jira.egnyte-it.com/browse/DEL-44739" TargetMode="External"/><Relationship Id="rId2" Type="http://schemas.openxmlformats.org/officeDocument/2006/relationships/hyperlink" Target="https://egnyte.productboard.com/entity-detail/features/43ecf129-b201-448f-801c-35a7f28ee85f"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jira.egnyte-it.com/browse/APPS-12865" TargetMode="External"/><Relationship Id="rId2" Type="http://schemas.openxmlformats.org/officeDocument/2006/relationships/hyperlink" Target="https://egnyte.productboard.com/entity-detail/features/b1ce0b33-ecb0-4d23-83a1-3bb3da11d49a" TargetMode="Externa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egnyte.atlassian.net/wiki/spaces/IA/pages/1096810539/Pax8+Distribution+model+requirements"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jira.egnyte-it.com/browse/APPS-12970" TargetMode="External"/><Relationship Id="rId2" Type="http://schemas.openxmlformats.org/officeDocument/2006/relationships/hyperlink" Target="https://egnyte.productboard.com/entity-detail/features/14923b7d-0feb-4826-b4c9-5ebee52e24be" TargetMode="Externa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hyperlink" Target="https://egnyte.atlassian.net/wiki/spaces/IA/pages/1096810539/Pax8+Distribution+model+requirement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jira.egnyte-it.com/browse/APPS-13483" TargetMode="External"/><Relationship Id="rId2" Type="http://schemas.openxmlformats.org/officeDocument/2006/relationships/hyperlink" Target="https://egnyte.productboard.com/entity-detail/features/9e98dcb8-3499-47b6-9c8f-e2174094baa7" TargetMode="External"/><Relationship Id="rId1" Type="http://schemas.openxmlformats.org/officeDocument/2006/relationships/slideLayout" Target="../slideLayouts/slideLayout1.xml"/><Relationship Id="rId4" Type="http://schemas.openxmlformats.org/officeDocument/2006/relationships/hyperlink" Target="https://egnyte.atlassian.net/wiki/spaces/IA/pages/1096810539/Pax8+Distribution+model+requirement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jira.egnyte-it.com/browse/CFS-66199" TargetMode="External"/><Relationship Id="rId2" Type="http://schemas.openxmlformats.org/officeDocument/2006/relationships/hyperlink" Target="https://egnyte.productboard.com/entity-detail/features/24c4e418-bffa-48f1-b65b-e8698d90d1c4" TargetMode="External"/><Relationship Id="rId1" Type="http://schemas.openxmlformats.org/officeDocument/2006/relationships/slideLayout" Target="../slideLayouts/slideLayout1.xml"/><Relationship Id="rId4" Type="http://schemas.openxmlformats.org/officeDocument/2006/relationships/hyperlink" Target="https://egnyte.atlassian.net/wiki/x/FoBFRg"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jira.egnyte-it.com/browse/CFS-67394" TargetMode="External"/><Relationship Id="rId2" Type="http://schemas.openxmlformats.org/officeDocument/2006/relationships/hyperlink" Target="https://egnyte.productboard.com/entity-detail/features/a89e1351-e39c-4bd4-9bfb-66631b9c46b4" TargetMode="Externa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s://egnyte.atlassian.net/wiki/x/AQBaV"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egnyte.productboard.com/entity-detail/features/418e78b8-c814-4dc6-aded-4716b8eb42ba" TargetMode="External"/><Relationship Id="rId2" Type="http://schemas.openxmlformats.org/officeDocument/2006/relationships/hyperlink" Target="https://egnyte.atlassian.net/wiki/spaces/CFS/pages/1471152191/Questionnaire+Agent?force_transition=e7e56be6-04a5-4088-bb89-a71bc2d9bb13"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jira.egnyte-it.com/browse/CFS-6739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jira.egnyte-it.com/browse/LS-4155" TargetMode="External"/><Relationship Id="rId2" Type="http://schemas.openxmlformats.org/officeDocument/2006/relationships/hyperlink" Target="https://egnyte.productboard.com/entity-detail/features/8e13732f-3ef2-495f-93e1-8c1db164eb46"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figma.com/design/k96o3kXukaVrAUtsaPhN4H/Egnyte-Platform-Copilot---2025?node-id=24179-230269&amp;t=Rc2JPK6PsbVBlXNe-0" TargetMode="External"/><Relationship Id="rId7" Type="http://schemas.openxmlformats.org/officeDocument/2006/relationships/hyperlink" Target="See%20description" TargetMode="External"/><Relationship Id="rId2" Type="http://schemas.openxmlformats.org/officeDocument/2006/relationships/hyperlink" Target="https://egnyte.atlassian.net/wiki/spaces/CFS/pages/1227161693/Agents+Introduction+in+Copilot+Hub" TargetMode="External"/><Relationship Id="rId1" Type="http://schemas.openxmlformats.org/officeDocument/2006/relationships/slideLayout" Target="../slideLayouts/slideLayout1.xml"/><Relationship Id="rId6" Type="http://schemas.openxmlformats.org/officeDocument/2006/relationships/hyperlink" Target="https://jira.egnyte-it.com/browse/CFS-65268" TargetMode="External"/><Relationship Id="rId5" Type="http://schemas.openxmlformats.org/officeDocument/2006/relationships/hyperlink" Target="https://egnyte.productboard.com/entity-detail/features/e71c1807-21d4-4c44-98dc-e61406151be4" TargetMode="External"/><Relationship Id="rId4" Type="http://schemas.openxmlformats.org/officeDocument/2006/relationships/hyperlink" Target="https://egnyte.atlassian.net/wiki/spaces/CFS/pages/1304788999/Agents+Integration"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2" Type="http://schemas.openxmlformats.org/officeDocument/2006/relationships/hyperlink" Target="https://egnyte.atlassian.net/wiki/spaces/CFS/pages/1227161693/Agents+Introduction+in+Egnyte+Platform+WIP#Create-your-own-Agent" TargetMode="Externa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egnyte.productboard.com/entity-detail/features/0449d206-aa74-4e5e-87d0-c8de17c78b43"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ira.egnyte-it.com/browse/CFS-64858" TargetMode="External"/><Relationship Id="rId2" Type="http://schemas.openxmlformats.org/officeDocument/2006/relationships/hyperlink" Target="https://egnyte.productboard.com/entity-detail/features/31db0c1f-877e-4955-b5b0-14f7b5eaeb52"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1076199541/KB+for+Building+Codes"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igma.com/design/k2Nhm5yeOeBbn9LnK9hJGh/AEC-~~-Smart-spec-Q4-2024~~%5BUX-3183%5D?node-id=1-85419&amp;node-type=canvas&amp;t=5gX3kY2zW9WM7Dw7-0" TargetMode="External"/><Relationship Id="rId2" Type="http://schemas.openxmlformats.org/officeDocument/2006/relationships/hyperlink" Target="https://egnyte.atlassian.net/wiki/spaces/AEC/pages/446464310/Smart+Specification+Requirements" TargetMode="External"/><Relationship Id="rId1" Type="http://schemas.openxmlformats.org/officeDocument/2006/relationships/slideLayout" Target="../slideLayouts/slideLayout1.xml"/><Relationship Id="rId6" Type="http://schemas.openxmlformats.org/officeDocument/2006/relationships/hyperlink" Target="https://egnyte.atlassian.net/wiki/spaces/AEC/pages/510067803/Smart+Specs+-+Phase+1" TargetMode="External"/><Relationship Id="rId5" Type="http://schemas.openxmlformats.org/officeDocument/2006/relationships/hyperlink" Target="https://egnyte.productboard.com/entity-detail/features/46ebe816-430f-4d75-8aa2-eaa5a530a915" TargetMode="External"/><Relationship Id="rId4" Type="http://schemas.openxmlformats.org/officeDocument/2006/relationships/hyperlink" Target="https://jira.egnyte-it.com/browse/CFS-60040"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egnyte.atlassian.net/wiki/spaces/AEC/pages/1076199541/KB+for+Building+Codes" TargetMode="External"/><Relationship Id="rId2" Type="http://schemas.openxmlformats.org/officeDocument/2006/relationships/hyperlink" Target="https://egnyte.productboard.com/entity-detail/features/f2ce005f-58c0-4ecb-b210-f0f0b97186e4"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jira.egnyte-it.com/browse/LS-4286" TargetMode="External"/><Relationship Id="rId2" Type="http://schemas.openxmlformats.org/officeDocument/2006/relationships/hyperlink" Target="https://egnyte.productboard.com/entity-detail/features/1c71fafb-3c1a-4072-b112-6b61d28939f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30872635/Controlled+Document+Management+v9.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[06] Augment AEC Add-on Value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sz="half" idx="1"/>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r>
              <a:rPr sz="1100" b="0" u="none">
                <a:latin typeface="Avenir"/>
              </a:rPr>
              <a:t>• Approach 2 - Scheduled Reviews from Permissions Tab and SC Tab</a:t>
            </a:r>
          </a:p>
          <a:p>
            <a:pPr lvl="1"/>
            <a:r>
              <a:rPr sz="1100" b="0" u="none">
                <a:latin typeface="Avenir"/>
              </a:rPr>
              <a:t>• Provide the ability to schedule permission reviews form the Permissions tab</a:t>
            </a:r>
          </a:p>
          <a:p>
            <a:pPr lvl="1"/>
            <a:r>
              <a:rPr sz="1100" b="0" u="none">
                <a:latin typeface="Avenir"/>
              </a:rPr>
              <a:t>• Provide the ability to schedule sensitive content reviews from the Sensitive Content tab.</a:t>
            </a:r>
          </a:p>
          <a:p>
            <a:pPr lvl="1"/>
            <a:r>
              <a:rPr sz="1100" b="0" u="none">
                <a:latin typeface="Avenir"/>
              </a:rPr>
              <a:t>• No centralized Reviews window</a:t>
            </a:r>
          </a:p>
          <a:p>
            <a:pPr lvl="1"/>
            <a:r>
              <a:rPr sz="1100" b="0" u="none">
                <a:latin typeface="Avenir"/>
              </a:rPr>
              <a:t>• Allow the user to enter the review start date, end date and review duration period</a:t>
            </a:r>
          </a:p>
          <a:p>
            <a:pPr lvl="2"/>
            <a:r>
              <a:rPr sz="1100" b="0" u="none">
                <a:latin typeface="Avenir"/>
              </a:rPr>
              <a:t>• For review duration period, we should provide a dropdown with the following options:</a:t>
            </a:r>
          </a:p>
          <a:p>
            <a:pPr lvl="3"/>
            <a:r>
              <a:rPr sz="1100" b="0" u="none">
                <a:latin typeface="Avenir"/>
              </a:rPr>
              <a:t>• Weekly (7 days)</a:t>
            </a:r>
          </a:p>
          <a:p>
            <a:pPr lvl="3"/>
            <a:r>
              <a:rPr sz="1100" b="0" u="none">
                <a:latin typeface="Avenir"/>
              </a:rPr>
              <a:t>• Monthly (30 days)</a:t>
            </a:r>
          </a:p>
          <a:p>
            <a:pPr lvl="3"/>
            <a:r>
              <a:rPr sz="1100" b="0" u="none">
                <a:latin typeface="Avenir"/>
              </a:rPr>
              <a:t>• Quarterly (90 days)</a:t>
            </a:r>
          </a:p>
          <a:p>
            <a:pPr lvl="3"/>
            <a:r>
              <a:rPr sz="1100" b="0" u="none">
                <a:latin typeface="Avenir"/>
              </a:rPr>
              <a:t>• Annual (1 year)</a:t>
            </a:r>
          </a:p>
          <a:p>
            <a:pPr lvl="3"/>
            <a:r>
              <a:rPr sz="1100" b="0" u="none">
                <a:latin typeface="Avenir"/>
              </a:rPr>
              <a:t>• Custom</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DEL-22618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[04] Elevate Desktop App Capabilities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r>
              <a:rPr sz="1100" b="0" u="none">
                <a:latin typeface="Avenir"/>
              </a:rPr>
              <a:t>• Egnyte option will be exposed on the top-level File Explorer context menu</a:t>
            </a:r>
          </a:p>
          <a:p>
            <a:r>
              <a:rPr sz="1100" b="0" u="none">
                <a:latin typeface="Avenir"/>
              </a:rP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75999"/>
            <a:ext cx="3873500" cy="23961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r>
              <a:rPr sz="1100" b="0" u="none">
                <a:latin typeface="Avenir"/>
              </a:rPr>
              <a:t>• First-class application for the Desktop App (as compared to current widget approach)</a:t>
            </a:r>
          </a:p>
          <a:p>
            <a:r>
              <a:rPr sz="1100" b="0" u="none">
                <a:latin typeface="Avenir"/>
              </a:rPr>
              <a:t>• Embed Web UI home page and search capability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EGD-20540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06064"/>
            <a:ext cx="3873500" cy="23360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r>
              <a:rPr sz="1100" b="0" u="none">
                <a:latin typeface="Avenir"/>
              </a:rPr>
              <a:t>1. AutoCAD</a:t>
            </a:r>
          </a:p>
          <a:p>
            <a:r>
              <a:rPr sz="1100" b="0" u="none">
                <a:latin typeface="Avenir"/>
              </a:rPr>
              <a:t>2. Civil 3D</a:t>
            </a:r>
          </a:p>
          <a:p>
            <a:r>
              <a:rPr sz="1100" b="0" u="none">
                <a:latin typeface="Avenir"/>
              </a:rPr>
              <a:t>3. Navis</a:t>
            </a:r>
          </a:p>
          <a:p>
            <a:r>
              <a:rPr sz="1100" b="0" u="none">
                <a:latin typeface="Avenir"/>
              </a:rPr>
              <a:t>4. Bluebeam</a:t>
            </a:r>
          </a:p>
          <a:p>
            <a:r>
              <a:rPr sz="1100" b="0" u="none">
                <a:latin typeface="Avenir"/>
              </a:rPr>
              <a:t>5. Acrobat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EGD-23096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r>
              <a:rPr sz="1100" b="0" u="none">
                <a:latin typeface="Avenir"/>
              </a:rPr>
              <a:t>1. Adobe Premiere Pro</a:t>
            </a:r>
          </a:p>
          <a:p>
            <a:r>
              <a:rPr sz="1100" b="0" u="none">
                <a:latin typeface="Avenir"/>
              </a:rPr>
              <a:t>2. Illustrator</a:t>
            </a:r>
          </a:p>
          <a:p>
            <a:r>
              <a:rPr sz="1100" b="0" u="none">
                <a:latin typeface="Avenir"/>
              </a:rPr>
              <a:t>3. Photoshop</a:t>
            </a:r>
          </a:p>
          <a:p>
            <a:r>
              <a:rPr sz="1100" b="0" u="none">
                <a:latin typeface="Avenir"/>
              </a:rPr>
              <a:t>4. InDesign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[01] Top Customer Requests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r>
              <a:rPr sz="1100" b="0" u="none">
                <a:latin typeface="Avenir"/>
              </a:rPr>
              <a:t>• Frontend - provide pause/restart option for published policies</a:t>
            </a:r>
          </a:p>
          <a:p>
            <a:r>
              <a:rPr sz="1100" b="0" u="none">
                <a:latin typeface="Avenir"/>
              </a:rPr>
              <a:t>• Backend - use existing functionality to basically put the policy back into draft mode and unstamp the files that match the policy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DEL-44353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53786"/>
            <a:ext cx="3873500" cy="28405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r>
              <a:rPr sz="1100" b="0" u="none">
                <a:latin typeface="Avenir"/>
              </a:rPr>
              <a:t>• Add multiple documents to a signature request</a:t>
            </a:r>
          </a:p>
          <a:p>
            <a:r>
              <a:rPr sz="1100" b="0" u="none">
                <a:latin typeface="Avenir"/>
              </a:rPr>
              <a:t>• Recipients see a consolidated set of the documents and sign them</a:t>
            </a:r>
          </a:p>
          <a:p>
            <a:r>
              <a:rPr sz="1100" b="0" u="none">
                <a:latin typeface="Avenir"/>
              </a:rPr>
              <a:t>• A single signed PDF is generated at the end of the process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CFS-65375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2615"/>
            <a:ext cx="3873500" cy="28029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r>
              <a:rPr sz="1100" b="0" u="none">
                <a:latin typeface="Avenir"/>
              </a:rPr>
              <a:t>• Use a template to send signature requests to a large number of recipients.</a:t>
            </a:r>
          </a:p>
          <a:p>
            <a:r>
              <a:rPr sz="1100" b="0" u="none">
                <a:latin typeface="Avenir"/>
              </a:rP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CFS-67745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r>
              <a:rPr sz="1100" b="0" u="none">
                <a:latin typeface="Avenir"/>
              </a:rPr>
              <a:t>• Possibility to search, sort and filter project list using project metadata,</a:t>
            </a:r>
          </a:p>
          <a:p>
            <a:r>
              <a:rPr sz="1100" b="0" u="none">
                <a:latin typeface="Avenir"/>
              </a:rPr>
              <a:t>• Possibility to create a new project from the project center context</a:t>
            </a:r>
          </a:p>
          <a:p>
            <a:r>
              <a:rPr sz="1100" b="0" u="none">
                <a:latin typeface="Avenir"/>
              </a:rPr>
              <a:t>• Possibility to review project recommendations.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86274"/>
            <a:ext cx="3873500" cy="15755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r>
              <a:rPr sz="1100" b="0" u="none">
                <a:latin typeface="Avenir"/>
              </a:rPr>
              <a:t>• The setting that controls folder update notification gets inherited to sub-folders until it finds the folder with a manually updated option.</a:t>
            </a:r>
          </a:p>
          <a:p>
            <a:r>
              <a:rPr sz="1100" b="0" u="none">
                <a:latin typeface="Avenir"/>
              </a:rPr>
              <a:t>• The setting that controls the sharing gets inherited to sub-folders until it finds the folder with a manually updated option.</a:t>
            </a:r>
          </a:p>
          <a:p>
            <a:r>
              <a:rPr sz="1100" b="0" u="none">
                <a:latin typeface="Avenir"/>
              </a:rPr>
              <a:t>• The setting that controls who can delete/move the folder does not get inherited at all.</a:t>
            </a:r>
          </a:p>
          <a:p>
            <a:r>
              <a:rPr sz="1100" b="0" u="none">
                <a:latin typeface="Avenir"/>
              </a:rP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r>
              <a:rPr sz="1100" b="0" u="none">
                <a:latin typeface="Avenir"/>
              </a:rPr>
              <a:t>• We need to have inheritance applicable for the setting that controls who can delete/move the folder.</a:t>
            </a:r>
          </a:p>
          <a:p>
            <a:r>
              <a:rPr sz="1100" b="0" u="none">
                <a:latin typeface="Avenir"/>
              </a:rP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lvl="1"/>
            <a:r>
              <a:rPr sz="1100" b="0" u="none">
                <a:latin typeface="Avenir"/>
              </a:rPr>
              <a:t>• If the user selects to disregard the manually overridden values, then the change will be propagated throughout the folder tree, ignoring any overrides.</a:t>
            </a:r>
          </a:p>
          <a:p>
            <a:pPr lvl="1"/>
            <a:r>
              <a:rPr sz="1100" b="0" u="none">
                <a:latin typeface="Avenir"/>
              </a:rPr>
              <a:t>• If the user selects not to disregard the manually overridden values, then the change will be propagated only until the 1st manual override is found. It is the same as what we have for sharing setting updates today.</a:t>
            </a:r>
          </a:p>
          <a:p>
            <a:r>
              <a:rPr sz="1100" b="0" u="none">
                <a:latin typeface="Avenir"/>
              </a:rPr>
              <a:t>• When the user copies/moves a folder, the folder options should get inherited from destination folder where the folder is copied/moved.</a:t>
            </a:r>
          </a:p>
          <a:p>
            <a:pPr lvl="1"/>
            <a:r>
              <a:rPr sz="1100" b="0" u="none">
                <a:latin typeface="Avenir"/>
              </a:rPr>
              <a:t>• We can provide an option for the user to decide if they want to apply folder options as per destination folder (default) or source folder.</a:t>
            </a:r>
          </a:p>
          <a:p>
            <a:pPr lvl="2"/>
            <a:r>
              <a:rPr sz="1100" b="0" u="none">
                <a:latin typeface="Avenir"/>
              </a:rPr>
              <a:t>• If the user choose the default option to apply folder options as per destination folder, the folder options will get inherited fron the destination folder where the folder is being copied/moved.</a:t>
            </a:r>
          </a:p>
          <a:p>
            <a:pPr lvl="1"/>
            <a:r>
              <a:rPr sz="1100" b="0" u="none">
                <a:latin typeface="Avenir"/>
              </a:rPr>
              <a:t>• if the user chooses to apply folder options as per the source folder, the folder options will get copied over as it happens today.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CFS-64734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r>
              <a:rPr sz="1100" b="0" u="none">
                <a:latin typeface="Avenir"/>
              </a:rPr>
              <a:t>• Create a role  PUs Group Ownership, without allowing them to create groups on their own</a:t>
            </a:r>
          </a:p>
          <a:p>
            <a:r>
              <a:rPr sz="1100" b="0" u="none">
                <a:latin typeface="Avenir"/>
              </a:rPr>
              <a:t>• Possibility to add a group description</a:t>
            </a:r>
          </a:p>
          <a:p>
            <a:r>
              <a:rPr sz="1100" b="0" u="none">
                <a:latin typeface="Avenir"/>
              </a:rPr>
              <a:t>• Enhanced group exporting and importing - indicating group owners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CFS-67268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r>
              <a:rPr sz="1100" b="0" u="none">
                <a:latin typeface="Avenir"/>
              </a:rPr>
              <a:t>• Auto-archival of scheduled reports</a:t>
            </a:r>
          </a:p>
          <a:p>
            <a:r>
              <a:rPr sz="1100" b="0" u="none">
                <a:latin typeface="Avenir"/>
              </a:rPr>
              <a:t>• Custom location of scheduled reports</a:t>
            </a:r>
          </a:p>
          <a:p>
            <a:r>
              <a:rPr sz="1100" b="0" u="none">
                <a:latin typeface="Avenir"/>
              </a:rPr>
              <a:t>• Saved and Scheduled queries for power users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CFS-67854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r>
              <a:rPr sz="1100" b="0" u="none">
                <a:latin typeface="Avenir"/>
              </a:rPr>
              <a:t>• Import hierarchical labels from Purview - both parent and child labels shall be imported and made available for mapping in Egnyte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DEL-44656</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554113"/>
            <a:ext cx="3873500" cy="183991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r>
              <a:rPr sz="1100" b="0" u="none">
                <a:latin typeface="Avenir"/>
              </a:rPr>
              <a:t>• The Egnyte Document Label stamping process shall be enhanced to skip signed PDFs from further labeling actions</a:t>
            </a:r>
          </a:p>
          <a:p>
            <a:r>
              <a:rPr sz="1100" b="0" u="none">
                <a:latin typeface="Avenir"/>
              </a:rPr>
              <a:t>• This enhancement shall consider PDFs signed through various signing mechanisms - for example, Adobe Digital ID, Digital Signature,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DEL-43523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554113"/>
            <a:ext cx="3873500" cy="183991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DEL-45080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r>
              <a:rPr sz="1100" b="0" u="none">
                <a:latin typeface="Avenir"/>
              </a:rPr>
              <a:t>• Create a new app scope for Purview label permissions only</a:t>
            </a:r>
          </a:p>
          <a:p>
            <a:r>
              <a:rPr sz="1100" b="0" u="none">
                <a:latin typeface="Avenir"/>
              </a:rPr>
              <a:t>• Remove Purview label permissions from the current classify and govern app scope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DEL-43506</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384647"/>
            <a:ext cx="3873500" cy="217884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CMMC Compliance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sz="half" idx="1"/>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TRB-8299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r>
              <a:rPr sz="1100" b="0" u="none">
                <a:latin typeface="Avenir"/>
              </a:rPr>
              <a:t>• Content pack for CMMC Level 1 (Control Number, Control Family, and Control Text)</a:t>
            </a:r>
          </a:p>
          <a:p>
            <a:r>
              <a:rPr sz="1100" b="0" u="none">
                <a:latin typeface="Avenir"/>
              </a:rPr>
              <a:t>• Mapping CMMC Level 1 controls to Egnyte capabilities</a:t>
            </a:r>
          </a:p>
          <a:p>
            <a:r>
              <a:rPr sz="1100" b="0" u="none">
                <a:latin typeface="Avenir"/>
              </a:rPr>
              <a:t>• Collecting evidence for CMMC Level 1 controls</a:t>
            </a:r>
          </a:p>
          <a:p>
            <a:r>
              <a:rPr sz="1100" b="0" u="none">
                <a:latin typeface="Avenir"/>
              </a:rP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DEL-43244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40191"/>
            <a:ext cx="3873500" cy="16677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sz="half" idx="1"/>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DEL-40646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r>
              <a:rPr sz="1100" b="0" u="none">
                <a:latin typeface="Avenir"/>
              </a:rPr>
              <a:t>• Content pack for CMMC Level 2 (Control Number, Control Family, and Control Text)</a:t>
            </a:r>
          </a:p>
          <a:p>
            <a:r>
              <a:rPr sz="1100" b="0" u="none">
                <a:latin typeface="Avenir"/>
              </a:rPr>
              <a:t>• Mapping CMMC Level 2 controls to Egnyte capabilities</a:t>
            </a:r>
          </a:p>
          <a:p>
            <a:r>
              <a:rPr sz="1100" b="0" u="none">
                <a:latin typeface="Avenir"/>
              </a:rPr>
              <a:t>• Collecting evidence for CMMC Level 2 controls</a:t>
            </a:r>
          </a:p>
          <a:p>
            <a:r>
              <a:rPr sz="1100" b="0" u="none">
                <a:latin typeface="Avenir"/>
              </a:rP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86300"/>
            <a:ext cx="3873500" cy="277553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sz="half" idx="1"/>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[09] Product-Led Growth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Recommendation Engine Model Development</a:t>
            </a:r>
          </a:p>
        </p:txBody>
      </p:sp>
      <p:sp>
        <p:nvSpPr>
          <p:cNvPr id="3" name="Content Placeholder 2"/>
          <p:cNvSpPr>
            <a:spLocks noGrp="1"/>
          </p:cNvSpPr>
          <p:nvPr>
            <p:ph sz="half" idx="1"/>
          </p:nvPr>
        </p:nvSpPr>
        <p:spPr/>
        <p:txBody>
          <a:bodyPr/>
          <a:lstStyle/>
          <a:p>
            <a:pPr>
              <a:spcAft>
                <a:spcPts val="600"/>
              </a:spcAft>
            </a:pPr>
            <a:r>
              <a:rPr sz="1100" b="0" u="none">
                <a:latin typeface="Avenir"/>
              </a:rPr>
              <a:t>Break into the Model Versions &amp; Phases</a:t>
            </a:r>
          </a:p>
          <a:p>
            <a:pPr>
              <a:spcAft>
                <a:spcPts val="600"/>
              </a:spcAft>
            </a:pPr>
            <a:r>
              <a:rPr sz="1100" b="0" u="none">
                <a:latin typeface="Avenir"/>
              </a:rPr>
              <a:t>What did we do in Q2?</a:t>
            </a:r>
          </a:p>
          <a:p>
            <a:pPr>
              <a:spcAft>
                <a:spcPts val="600"/>
              </a:spcAft>
            </a:pPr>
            <a:r>
              <a:rPr sz="1100" b="0" u="none">
                <a:latin typeface="Avenir"/>
              </a:rPr>
              <a:t>What are we working on in Q3?</a:t>
            </a:r>
          </a:p>
          <a:p>
            <a:pPr>
              <a:spcAft>
                <a:spcPts val="600"/>
              </a:spcAft>
            </a:pPr>
            <a:r>
              <a:rPr sz="1100" b="0" u="none">
                <a:latin typeface="Avenir"/>
              </a:rPr>
              <a:t>Break it out and focus on Q4</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User Enrichment: Job Roles MVP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r>
              <a:rPr sz="1100" b="0" u="none">
                <a:latin typeface="Avenir"/>
              </a:rPr>
              <a:t>• We need to have more accurate Job Roles assigned to our users in order to deliver tailored experiences and recommendations</a:t>
            </a:r>
          </a:p>
          <a:p>
            <a:pPr>
              <a:spcAft>
                <a:spcPts val="600"/>
              </a:spcAft>
            </a:pPr>
            <a:r>
              <a:rPr sz="1100" b="1" u="none">
                <a:latin typeface="Avenir"/>
              </a:rPr>
              <a:t>User Story</a:t>
            </a:r>
          </a:p>
          <a:p>
            <a:r>
              <a:rPr sz="1100" b="0" u="none">
                <a:latin typeface="Avenir"/>
              </a:rPr>
              <a:t>• As a PM, I want to understand who the users are that will most closely match the features I'm trying to promote.</a:t>
            </a:r>
          </a:p>
          <a:p>
            <a:r>
              <a:rPr sz="1100" b="0" u="none">
                <a:latin typeface="Avenir"/>
              </a:rPr>
              <a:t>• As a PM, I want to understand how different types of users adopt features on our platform.</a:t>
            </a:r>
          </a:p>
          <a:p>
            <a:r>
              <a:rPr sz="1100" b="0" u="none">
                <a:latin typeface="Avenir"/>
              </a:rPr>
              <a:t>• As a Marketing professional, I want to know how to target our users more effectively</a:t>
            </a:r>
          </a:p>
          <a:p>
            <a:r>
              <a:rPr sz="1100" b="0" u="none">
                <a:latin typeface="Avenir"/>
              </a:rPr>
              <a:t>• As a Sales professional, I want to understand how to upsell new features and generate growth revenue</a:t>
            </a:r>
          </a:p>
          <a:p>
            <a:pPr>
              <a:spcAft>
                <a:spcPts val="600"/>
              </a:spcAft>
            </a:pPr>
            <a:r>
              <a:rPr sz="1100" b="1" u="none">
                <a:latin typeface="Avenir"/>
              </a:rPr>
              <a:t>Feature Description</a:t>
            </a:r>
          </a:p>
          <a:p>
            <a:r>
              <a:rPr sz="1100" b="0" u="none">
                <a:latin typeface="Avenir"/>
              </a:rPr>
              <a:t>• Capture new users' Job Roles</a:t>
            </a:r>
          </a:p>
          <a:p>
            <a:r>
              <a:rPr sz="1100" b="0" u="none">
                <a:latin typeface="Avenir"/>
              </a:rPr>
              <a:t>• Allow existing users to change and update their information on their profiles</a:t>
            </a:r>
          </a:p>
          <a:p>
            <a:r>
              <a:rPr sz="1100" b="0" u="none">
                <a:latin typeface="Avenir"/>
              </a:rPr>
              <a:t>• Implement a series of efforts to capture existing users' job roles</a:t>
            </a:r>
          </a:p>
          <a:p>
            <a:pPr>
              <a:spcAft>
                <a:spcPts val="600"/>
              </a:spcAft>
            </a:pPr>
            <a:r>
              <a:rPr sz="1100" b="0" u="none">
                <a:latin typeface="Avenir"/>
              </a:rPr>
              <a:t>See Confluence:</a:t>
            </a:r>
          </a:p>
          <a:p>
            <a:pPr>
              <a:spcAft>
                <a:spcPts val="600"/>
              </a:spcAft>
            </a:pPr>
            <a:r>
              <a:rPr sz="1100" b="0" u="sng">
                <a:latin typeface="Avenir"/>
                <a:hlinkClick r:id="rId2"/>
              </a:rPr>
              <a:t>https://egnyte.atlassian.net/wiki/spaces/IN/pages/1275134151/Capturing+Job+Function+for+All+Users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GR-598</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276015"/>
            <a:ext cx="3873500" cy="23961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sz="half" idx="1"/>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GR-578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[03] Gen 4 Plans - Customers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APPS-12215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879832" y="726519"/>
            <a:ext cx="3397535" cy="34951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Trial Onboarding Refinements (Milestone 4)</a:t>
            </a:r>
          </a:p>
        </p:txBody>
      </p:sp>
      <p:sp>
        <p:nvSpPr>
          <p:cNvPr id="3" name="Content Placeholder 2"/>
          <p:cNvSpPr>
            <a:spLocks noGrp="1"/>
          </p:cNvSpPr>
          <p:nvPr>
            <p:ph sz="half" idx="1"/>
          </p:nvPr>
        </p:nvSpPr>
        <p:spPr/>
        <p:txBody>
          <a:bodyPr/>
          <a:lstStyle/>
          <a:p>
            <a:pPr>
              <a:spcAft>
                <a:spcPts val="600"/>
              </a:spcAft>
            </a:pPr>
            <a:r>
              <a:rPr sz="1100" b="0" u="none">
                <a:latin typeface="Avenir"/>
              </a:rPr>
              <a:t>Includes a variety of refinements to the NGP Trial Onboarding experience.</a:t>
            </a:r>
          </a:p>
          <a:p>
            <a:r>
              <a:rPr sz="1100" b="0" u="none">
                <a:latin typeface="Avenir"/>
              </a:rPr>
              <a:t>• Various minor UI bug fixes, tooltips and alignment issues.</a:t>
            </a:r>
          </a:p>
          <a:p>
            <a:r>
              <a:rPr sz="1100" b="0" u="none">
                <a:latin typeface="Avenir"/>
              </a:rPr>
              <a:t>• Simplifying the Onboarding task list to make it more less daunting</a:t>
            </a:r>
          </a:p>
          <a:p>
            <a:pPr lvl="1"/>
            <a:r>
              <a:rPr sz="1100" b="0" u="none">
                <a:latin typeface="Avenir"/>
              </a:rPr>
              <a:t>• Consolidating the first 2-3 steps</a:t>
            </a:r>
          </a:p>
          <a:p>
            <a:pPr lvl="1"/>
            <a:r>
              <a:rPr sz="1100" b="0" u="none">
                <a:latin typeface="Avenir"/>
              </a:rPr>
              <a:t>• Consolidating "Try Desktop App and Mobile App"</a:t>
            </a:r>
          </a:p>
          <a:p>
            <a:r>
              <a:rPr sz="1100" b="0" u="none">
                <a:latin typeface="Avenir"/>
              </a:rPr>
              <a:t>• Automatically creating a Standard User in Teams/Starter so we can re-introduce the "Share Folder" step</a:t>
            </a:r>
          </a:p>
          <a:p>
            <a:r>
              <a:rPr sz="1100" b="0" u="none">
                <a:latin typeface="Avenir"/>
              </a:rPr>
              <a:t>• Animations for the Gamification Rewards</a:t>
            </a:r>
          </a:p>
          <a:p>
            <a:r>
              <a:rPr sz="1100" b="0" u="none">
                <a:latin typeface="Avenir"/>
              </a:rPr>
              <a:t>• Unlocking file/folder templates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251668" y="726519"/>
            <a:ext cx="2653863" cy="34951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sz="half" idx="1"/>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GR-562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023398" y="726519"/>
            <a:ext cx="3110404" cy="3495100"/>
          </a:xfrm>
          <a:prstGeom prst="rect">
            <a:avLst/>
          </a:prstGeom>
        </p:spPr>
      </p:pic>
      <p:pic>
        <p:nvPicPr>
          <p:cNvPr id="9" name="Picture 8" descr="image.png"/>
          <p:cNvPicPr>
            <a:picLocks noChangeAspect="1"/>
          </p:cNvPicPr>
          <p:nvPr/>
        </p:nvPicPr>
        <p:blipFill>
          <a:blip r:embed="rId6"/>
          <a:stretch>
            <a:fillRect/>
          </a:stretch>
        </p:blipFill>
        <p:spPr>
          <a:xfrm>
            <a:off x="4641850" y="1413430"/>
            <a:ext cx="3873500" cy="21212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 I want to open team management view in the folders view  when I open from subfolder</a:t>
            </a:r>
          </a:p>
          <a:p>
            <a:pPr>
              <a:spcAft>
                <a:spcPts val="600"/>
              </a:spcAft>
            </a:pPr>
            <a:r>
              <a:rPr sz="1100" b="1" u="none">
                <a:latin typeface="Avenir"/>
              </a:rPr>
              <a:t>Feature Description</a:t>
            </a:r>
          </a:p>
          <a:p>
            <a:pPr>
              <a:spcAft>
                <a:spcPts val="600"/>
              </a:spcAft>
            </a:pPr>
            <a:r>
              <a:rPr sz="1100" b="0" u="none">
                <a:latin typeface="Avenir"/>
              </a:rPr>
              <a:t>• Manage Project Team - available for full permission users</a:t>
            </a:r>
          </a:p>
          <a:p>
            <a:pPr>
              <a:spcAft>
                <a:spcPts val="600"/>
              </a:spcAft>
            </a:pPr>
            <a:r>
              <a:rPr sz="1100" b="0" u="none">
                <a:latin typeface="Avenir"/>
              </a:rPr>
              <a:t>• Team management view in the folders view  when I open from subfolder</a:t>
            </a:r>
          </a:p>
          <a:p>
            <a:pPr>
              <a:spcAft>
                <a:spcPts val="600"/>
              </a:spcAft>
            </a:pPr>
            <a:r>
              <a:rPr sz="1100" b="0" u="none">
                <a:latin typeface="Avenir"/>
              </a:rPr>
              <a:t>• Opening group members view will have an additional option of addind/removing group members.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CFS-67272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Trial Onboarding Integrations Enablement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r>
              <a:rPr sz="1100" b="0" u="none">
                <a:latin typeface="Avenir"/>
              </a:rPr>
              <a:t>• We know that domains with 3 or more Integrations are much stickier.</a:t>
            </a:r>
          </a:p>
          <a:p>
            <a:r>
              <a:rPr sz="1100" b="0" u="none">
                <a:latin typeface="Avenir"/>
              </a:rPr>
              <a:t>• As part of the Onboarding experience, we are adding a question to the Admin Survey to determine what type of productivity tools they use. We will automatically enable the appropriate integrations (Google, MS, Slack)</a:t>
            </a:r>
          </a:p>
          <a:p>
            <a:r>
              <a:rPr sz="1100" b="0" u="none">
                <a:latin typeface="Avenir"/>
              </a:rPr>
              <a:t>• We will automatically enable other Integrations from the Egnyte App Store, based on the industry specified. Many integrations can't be enabled without input from the customer, so we will only enable a handful for each.</a:t>
            </a:r>
          </a:p>
          <a:p>
            <a:r>
              <a:rPr sz="1100" b="0" u="none">
                <a:latin typeface="Avenir"/>
              </a:rPr>
              <a:t>• Starting with the 5 industries called out in the App Store, we want to include these integrations if users select any of the following:</a:t>
            </a:r>
          </a:p>
          <a:p>
            <a:pPr lvl="1"/>
            <a:r>
              <a:rPr sz="1100" b="0" u="none">
                <a:latin typeface="Avenir"/>
              </a:rPr>
              <a:t>• Architecture, Engineering or Construction</a:t>
            </a:r>
          </a:p>
          <a:p>
            <a:pPr lvl="1"/>
            <a:r>
              <a:rPr sz="1100" b="0" u="none">
                <a:latin typeface="Avenir"/>
              </a:rPr>
              <a:t>• Financial Services</a:t>
            </a:r>
          </a:p>
          <a:p>
            <a:pPr lvl="1"/>
            <a:r>
              <a:rPr sz="1100" b="0" u="none">
                <a:latin typeface="Avenir"/>
              </a:rPr>
              <a:t>• Healthcare or Life Sciences</a:t>
            </a:r>
          </a:p>
          <a:p>
            <a:pPr lvl="1"/>
            <a:r>
              <a:rPr sz="1100" b="0" u="none">
                <a:latin typeface="Avenir"/>
              </a:rPr>
              <a:t>• Legal</a:t>
            </a:r>
          </a:p>
          <a:p>
            <a:pPr lvl="1"/>
            <a:r>
              <a:rPr sz="1100" b="0" u="none">
                <a:latin typeface="Avenir"/>
              </a:rPr>
              <a:t>• Media &amp; Entertainment</a:t>
            </a:r>
          </a:p>
          <a:p>
            <a:pPr lvl="1"/>
            <a:r>
              <a:rPr sz="1100" b="0" u="none">
                <a:latin typeface="Avenir"/>
              </a:rPr>
              <a:t>• Nice to Have: Gov, and possibly others</a:t>
            </a:r>
          </a:p>
          <a:p>
            <a:pPr>
              <a:spcAft>
                <a:spcPts val="600"/>
              </a:spcAft>
            </a:pPr>
            <a:r>
              <a:rPr sz="1100" b="0" u="none">
                <a:latin typeface="Avenir"/>
              </a:rPr>
              <a:t>PINT team has completed an API for the App Store that will be used for this initiative.[</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GR-591</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6"/>
          <a:stretch>
            <a:fillRect/>
          </a:stretch>
        </p:blipFill>
        <p:spPr>
          <a:xfrm>
            <a:off x="4641850" y="1122575"/>
            <a:ext cx="3873500" cy="270298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r>
              <a:rPr sz="1100" b="0" u="none">
                <a:latin typeface="Avenir"/>
              </a:rPr>
              <a:t>• Comprehensive styling, content, and UI updates to the top/header bar (CFS)</a:t>
            </a:r>
          </a:p>
          <a:p>
            <a:r>
              <a:rPr sz="1100" b="0" u="none">
                <a:latin typeface="Avenir"/>
              </a:rPr>
              <a:t>• Updates to the main (left) navigation styling (CFS)</a:t>
            </a:r>
          </a:p>
          <a:p>
            <a:r>
              <a:rPr sz="1100" b="0" u="none">
                <a:latin typeface="Avenir"/>
              </a:rPr>
              <a:t>• Introducing brand-new styling to menu buttons (CFS)</a:t>
            </a:r>
          </a:p>
          <a:p>
            <a:r>
              <a:rPr sz="1100" b="0" u="none">
                <a:latin typeface="Avenir"/>
              </a:rPr>
              <a:t>• Comprehensive overhaul of the right-drawer menu bar, including brand-new colored icons (CFS)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CFS-65726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 and visual design changes to the platform (all apps) to distinguish Next Gen 4 Plans from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r>
              <a:rPr sz="1100" b="0" u="none">
                <a:latin typeface="Avenir"/>
              </a:rPr>
              <a:t>• Comprehensive styling, content, and UI updates to the top/header bar (S&amp;G)</a:t>
            </a:r>
          </a:p>
          <a:p>
            <a:r>
              <a:rPr sz="1100" b="0" u="none">
                <a:latin typeface="Avenir"/>
              </a:rPr>
              <a:t>• Updates to the main (left) navigation styling (S&amp;G)</a:t>
            </a:r>
          </a:p>
          <a:p>
            <a:r>
              <a:rPr sz="1100" b="0" u="none">
                <a:latin typeface="Avenir"/>
              </a:rPr>
              <a:t>• Introducing brand-new styling to menu buttons (S&amp;G)</a:t>
            </a:r>
          </a:p>
          <a:p>
            <a:r>
              <a:rPr sz="1100" b="0" u="none">
                <a:latin typeface="Avenir"/>
              </a:rPr>
              <a:t>• Introducing the right-drawer side panel to the UI in S&amp;G. This is also needed for delivering contextual AI + Recommendation Engine capabilities in S&amp;G.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CFS-67266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sz="half" idx="1"/>
          </p:nvPr>
        </p:nvSpPr>
        <p:spPr/>
        <p:txBody>
          <a:bodyPr/>
          <a:lstStyle/>
          <a:p>
            <a:pPr>
              <a:spcAft>
                <a:spcPts val="600"/>
              </a:spcAft>
            </a:pPr>
            <a:r>
              <a:rPr sz="1100" b="1" u="none">
                <a:latin typeface="Avenir"/>
              </a:rPr>
              <a:t>Requirements for UI Refresh Alongside the Introduction of the New Generation of PlansChanges Applicable Only to Users on Domains Switched to the New Plans:</a:t>
            </a:r>
          </a:p>
          <a:p>
            <a:r>
              <a:rPr sz="1100" b="0" u="none">
                <a:latin typeface="Avenir"/>
              </a:rPr>
              <a:t>1. Refreshed top bar</a:t>
            </a:r>
          </a:p>
          <a:p>
            <a:pPr lvl="1"/>
            <a:r>
              <a:rPr sz="1100" b="0" u="none">
                <a:latin typeface="Avenir"/>
              </a:rPr>
              <a:t>1. New Egnyte logo</a:t>
            </a:r>
          </a:p>
          <a:p>
            <a:pPr lvl="1"/>
            <a:r>
              <a:rPr sz="1100" b="0" u="none">
                <a:latin typeface="Avenir"/>
              </a:rPr>
              <a:t>2. Plan name indicator (Final plan names are not yet determined, so we recommend implementing this with the ability to hide it.)</a:t>
            </a:r>
          </a:p>
          <a:p>
            <a:pPr lvl="1"/>
            <a:r>
              <a:rPr sz="1100" b="0" u="none">
                <a:latin typeface="Avenir"/>
              </a:rPr>
              <a:t>3. Background gradient in the top bar (Initially, we will implement a single gradient, with specific values provided in Figma. Ultimately, each new-generation plan should have a distinct background gradient.)</a:t>
            </a:r>
          </a:p>
          <a:p>
            <a:pPr lvl="1"/>
            <a:r>
              <a:rPr sz="1100" b="0" u="none">
                <a:latin typeface="Avenir"/>
              </a:rPr>
              <a:t>4. Branding bar: Reduced thickness from 4px to 2px. For domains without a defined custom color, we will introduce a new default color. For domains with a custom color set by the client, it should remain unchanged.</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item.2. Refreshed button styles to enlarge the size of the icons to 20px3. Add Right Drawer component4.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DEL-44118</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Trial Onboarding: Unlock File/Folder Templates</a:t>
            </a:r>
          </a:p>
        </p:txBody>
      </p:sp>
      <p:sp>
        <p:nvSpPr>
          <p:cNvPr id="3" name="Content Placeholder 2"/>
          <p:cNvSpPr>
            <a:spLocks noGrp="1"/>
          </p:cNvSpPr>
          <p:nvPr>
            <p:ph sz="half" idx="1"/>
          </p:nvPr>
        </p:nvSpPr>
        <p:spPr/>
        <p:txBody>
          <a:bodyPr/>
          <a:lstStyle/>
          <a:p>
            <a:r>
              <a:rPr sz="1100" b="0" u="none">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[11+] Workflow Enhancements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r>
              <a:rPr sz="1100" b="0" u="none">
                <a:latin typeface="Avenir"/>
              </a:rPr>
              <a:t>• While creating an upload request instance, allow users to mark a document as optional or remove the document from a template.</a:t>
            </a:r>
          </a:p>
          <a:p>
            <a:r>
              <a:rPr sz="1100" b="0" u="none">
                <a:latin typeface="Avenir"/>
              </a:rPr>
              <a:t>• Provide a setting in the template to control the modification action while creating an upload request instance.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r>
              <a:rPr sz="1100" b="0" u="none">
                <a:latin typeface="Avenir"/>
              </a:rPr>
              <a:t>• Allow users to mark a document as optional as part of the template.</a:t>
            </a:r>
          </a:p>
          <a:p>
            <a:r>
              <a:rPr sz="1100" b="0" u="none">
                <a:latin typeface="Avenir"/>
              </a:rPr>
              <a:t>• The optional document can be skipped by an uploader and all the actions should be recorded in the audit report.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r>
              <a:rPr sz="1100" b="0" u="none">
                <a:latin typeface="Avenir"/>
              </a:rPr>
              <a:t>• Provide external user management screen in Workspace Settings that shows external users and allows you to remove them</a:t>
            </a:r>
          </a:p>
          <a:p>
            <a:r>
              <a:rPr sz="1100" b="0" u="none">
                <a:latin typeface="Avenir"/>
              </a:rPr>
              <a:t>• If a Standard User is removed from a workspace they should be able to access Collaborate (unless they are associated with other Workspaces)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CFS-65920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30051"/>
            <a:ext cx="3873500" cy="288803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r>
              <a:rPr sz="1100" b="0" u="none">
                <a:latin typeface="Avenir"/>
              </a:rPr>
              <a:t>• Automatically extract key fields from documents submitted via an upload request</a:t>
            </a:r>
          </a:p>
          <a:p>
            <a:r>
              <a:rPr sz="1100" b="0" u="none">
                <a:latin typeface="Avenir"/>
              </a:rPr>
              <a:t>• Keep data encrypted at rest as it may be sensitive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CFS-67495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41786"/>
            <a:ext cx="3873500" cy="32645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[11+] LS Mid Market Capabilities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r>
              <a:rPr sz="1100" b="0" u="none">
                <a:latin typeface="Avenir"/>
              </a:rPr>
              <a:t>• Add new action to workspace settings to delete the workspace</a:t>
            </a:r>
          </a:p>
          <a:p>
            <a:r>
              <a:rPr sz="1100" b="0" u="none">
                <a:latin typeface="Avenir"/>
              </a:rPr>
              <a:t>• Provide options to delete the folder and to remove external access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CFS-63196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509203"/>
            <a:ext cx="3873500" cy="192973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CFS-66567</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846295"/>
            <a:ext cx="3873500" cy="325554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[05] Enhanced AI copilot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r>
              <a:rPr sz="1100" b="0" u="none">
                <a:latin typeface="Avenir"/>
              </a:rPr>
              <a:t>• Introduce animated loaders and display helpful loading text during AI response generation in Copilot and Knowledge Base.</a:t>
            </a:r>
          </a:p>
          <a:p>
            <a:r>
              <a:rPr sz="1100" b="0" u="none">
                <a:latin typeface="Avenir"/>
              </a:rPr>
              <a:t>• Loaders update state every 2 seconds until streaming begins.</a:t>
            </a:r>
          </a:p>
          <a:p>
            <a:r>
              <a:rPr sz="1100" b="0" u="none">
                <a:latin typeface="Avenir"/>
              </a:rP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CFS-67395</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6"/>
          <a:stretch>
            <a:fillRect/>
          </a:stretch>
        </p:blipFill>
        <p:spPr>
          <a:xfrm>
            <a:off x="4641850" y="1272006"/>
            <a:ext cx="3873500" cy="24041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sz="half" idx="1"/>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 [Copilot] Improve Prompt (Wand Icon) on Chat Input UI [Copilot, ASK, and KB]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r>
              <a:rPr sz="1100" b="0" u="none">
                <a:latin typeface="Avenir"/>
              </a:rPr>
              <a:t>• When clicked, the feature sends the user’s input to a backend LLM service, which rewrites the prompt to make it more explicit, structured, and contextually rich.</a:t>
            </a:r>
          </a:p>
          <a:p>
            <a:r>
              <a:rPr sz="1100" b="0" u="none">
                <a:latin typeface="Avenir"/>
              </a:rPr>
              <a:t>• The rewritten prompt helps improve model understanding and response accuracy.</a:t>
            </a:r>
          </a:p>
          <a:p>
            <a:r>
              <a:rPr sz="1100" b="0" u="none">
                <a:latin typeface="Avenir"/>
              </a:rP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CFS-68088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069588" y="726519"/>
            <a:ext cx="3018024" cy="34951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[11+] Shore the Core [NPS]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DEL-42493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3016"/>
            <a:ext cx="3873500" cy="280210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r>
              <a:rPr sz="1100" b="0" u="none">
                <a:latin typeface="Avenir"/>
              </a:rPr>
              <a:t>• Create S&amp;G Insight badge component placed in a Status column of the files list on the folder level</a:t>
            </a:r>
          </a:p>
          <a:p>
            <a:r>
              <a:rPr sz="1100" b="0" u="none">
                <a:latin typeface="Avenir"/>
              </a:rPr>
              <a:t>• Badge should show the number of S&amp;G Insights for given folder</a:t>
            </a:r>
          </a:p>
          <a:p>
            <a:pPr lvl="1"/>
            <a:r>
              <a:rPr sz="1100" b="0" u="none">
                <a:latin typeface="Avenir"/>
              </a:rPr>
              <a:t>• Number of open issues</a:t>
            </a:r>
          </a:p>
          <a:p>
            <a:pPr lvl="1"/>
            <a:r>
              <a:rPr sz="1100" b="0" u="none">
                <a:latin typeface="Avenir"/>
              </a:rPr>
              <a:t>• number of Sensitive Content</a:t>
            </a:r>
          </a:p>
          <a:p>
            <a:pPr lvl="1"/>
            <a:r>
              <a:rPr sz="1100" b="0" u="none">
                <a:latin typeface="Avenir"/>
              </a:rPr>
              <a:t>• Percent of files older than 5 years</a:t>
            </a:r>
          </a:p>
          <a:p>
            <a:pPr lvl="1"/>
            <a:r>
              <a:rPr sz="1100" b="0" u="none">
                <a:latin typeface="Avenir"/>
              </a:rPr>
              <a:t>• Each S&amp;G Insight needs to have a threshold, and only after exceeding this threshold Insight should be shown</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DEL-41981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559317"/>
            <a:ext cx="3873500" cy="182950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600"/>
              </a:spcAft>
            </a:pPr>
            <a:r>
              <a:rPr sz="1100" b="0" u="none">
                <a:latin typeface="Avenir"/>
              </a:rPr>
              <a:t>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sz="half" idx="1"/>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CFS-63434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DEL-44739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[11+] Build Pax8 Distributor Program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Distributor - new type of resellers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r>
              <a:rPr sz="1100" b="0" u="none">
                <a:latin typeface="Avenir"/>
              </a:rPr>
              <a:t>• Distinguish MSP partners as managed by Pax8 Distributor</a:t>
            </a:r>
          </a:p>
          <a:p>
            <a:r>
              <a:rPr sz="1100" b="0" u="none">
                <a:latin typeface="Avenir"/>
              </a:rPr>
              <a:t>• Allow Egnyte internal staff users to manage such MSPs in the Reseller dashboard</a:t>
            </a:r>
          </a:p>
          <a:p>
            <a:r>
              <a:rPr sz="1100" b="0" u="none">
                <a:latin typeface="Avenir"/>
              </a:rPr>
              <a:t>• Simplify onboarding and approval process (plan category, Pax8 planset, no CC required)</a:t>
            </a:r>
          </a:p>
          <a:p>
            <a:r>
              <a:rPr sz="1100" b="0" u="none">
                <a:latin typeface="Avenir"/>
              </a:rPr>
              <a:t>• Exclude such partners from financial processes (payments, invoicing)</a:t>
            </a:r>
          </a:p>
          <a:p>
            <a:r>
              <a:rPr sz="1100" b="0" u="none">
                <a:latin typeface="Avenir"/>
              </a:rPr>
              <a:t>• Adjust existing MSP Reseller dashboard for such partners allowing them only to:</a:t>
            </a:r>
          </a:p>
          <a:p>
            <a:pPr lvl="1"/>
            <a:r>
              <a:rPr sz="1100" b="0" u="none">
                <a:latin typeface="Avenir"/>
              </a:rPr>
              <a:t>• view and access the child domains</a:t>
            </a:r>
          </a:p>
          <a:p>
            <a:pPr lvl="1"/>
            <a:r>
              <a:rPr sz="1100" b="0" u="none">
                <a:latin typeface="Avenir"/>
              </a:rPr>
              <a:t>• manage own employees users</a:t>
            </a:r>
          </a:p>
          <a:p>
            <a:pPr lvl="1"/>
            <a:r>
              <a:rPr sz="1100" b="0" u="none">
                <a:latin typeface="Avenir"/>
              </a:rPr>
              <a:t>• go to their NFR (demo) domain</a:t>
            </a:r>
          </a:p>
          <a:p>
            <a:pPr lvl="1"/>
            <a:r>
              <a:rPr sz="1100" b="0" u="none">
                <a:latin typeface="Avenir"/>
              </a:rPr>
              <a:t>• configure Single SignOn</a:t>
            </a:r>
          </a:p>
          <a:p>
            <a:pPr lvl="1"/>
            <a:r>
              <a:rPr sz="1100" b="0" u="none">
                <a:latin typeface="Avenir"/>
              </a:rPr>
              <a:t>• access Training, Partner Toolkit, My Account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APPS-12865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83642"/>
            <a:ext cx="3873500" cy="198085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Distributor - Automation phase 1 - MSP Onboard, Create and Convert Trial</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r>
              <a:rPr sz="1100" b="0" u="none">
                <a:latin typeface="Avenir"/>
              </a:rPr>
              <a:t>• Provide automated deployment for first part of transactions requested from SFDC:</a:t>
            </a:r>
          </a:p>
          <a:p>
            <a:pPr lvl="1"/>
            <a:r>
              <a:rPr sz="1100" b="0" u="none">
                <a:latin typeface="Avenir"/>
              </a:rPr>
              <a:t>• starting a trial</a:t>
            </a:r>
          </a:p>
          <a:p>
            <a:pPr lvl="1"/>
            <a:r>
              <a:rPr sz="1100" b="0" u="none">
                <a:latin typeface="Avenir"/>
              </a:rPr>
              <a:t>• converting a trial to paid domain</a:t>
            </a:r>
          </a:p>
          <a:p>
            <a:pPr lvl="1"/>
            <a:r>
              <a:rPr sz="1100" b="0" u="none">
                <a:latin typeface="Avenir"/>
              </a:rPr>
              <a:t>• update plan for Power users and storage accordingly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APPS-12970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49256"/>
            <a:ext cx="3873500" cy="224962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Distributor - Automation phase 2 - Upsell and Downsell</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r>
              <a:rPr sz="1100" b="0" u="none">
                <a:latin typeface="Avenir"/>
              </a:rPr>
              <a:t>• Provide automated deployment for second part of transactions requested from SFDC for the distributor related partners related to:</a:t>
            </a:r>
          </a:p>
          <a:p>
            <a:pPr lvl="1"/>
            <a:r>
              <a:rPr sz="1100" b="0" u="none">
                <a:latin typeface="Avenir"/>
              </a:rPr>
              <a:t>• any upsell and downsell allowed in the Usage Details tab of the MSP RD UI</a:t>
            </a:r>
          </a:p>
          <a:p>
            <a:pPr lvl="1"/>
            <a:r>
              <a:rPr sz="1100" b="0" u="none">
                <a:latin typeface="Avenir"/>
              </a:rPr>
              <a:t>• change of plan for the child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APPS-13483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[07] Autonomous Agents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r>
              <a:rPr sz="1100" b="0" u="none">
                <a:latin typeface="Avenir"/>
              </a:rPr>
              <a:t>• Integrate GenAI into document workflows to extract structured outputs (e.g., metadata, workflow comments)</a:t>
            </a:r>
          </a:p>
          <a:p>
            <a:r>
              <a:rPr sz="1100" b="0" u="none">
                <a:latin typeface="Avenir"/>
              </a:rPr>
              <a:t>• Support flexible prompt injection from users or templates for targeted insight generation</a:t>
            </a:r>
          </a:p>
          <a:p>
            <a:r>
              <a:rPr sz="1100" b="0" u="none">
                <a:latin typeface="Avenir"/>
              </a:rPr>
              <a:t>• Reduce time to insight and improve consistency across teams handling unstructured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CFS-66199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r>
              <a:rPr sz="1100" b="0" u="none">
                <a:latin typeface="Avenir"/>
              </a:rPr>
              <a:t>• Time Savings: Automates the labor-intensive process of sifting through historical data, drastically reducing the time spent on research from months to mere days or hours.</a:t>
            </a:r>
          </a:p>
          <a:p>
            <a:r>
              <a:rPr sz="1100" b="0" u="none">
                <a:latin typeface="Avenir"/>
              </a:rPr>
              <a:t>• Increased Productivity: Allows employees to focus on higher-value tasks by automating repetitive research activities.</a:t>
            </a:r>
          </a:p>
          <a:p>
            <a:r>
              <a:rPr sz="1100" b="0" u="none">
                <a:latin typeface="Avenir"/>
              </a:rPr>
              <a:t>• Cost Efficiency: Reduces the need for extensive manual labor, resulting in lower operational costs associated with research and analysis.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CFS-67394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sz="half" idx="1"/>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r>
              <a:rPr sz="1100" b="0" u="none">
                <a:latin typeface="Avenir"/>
              </a:rPr>
              <a:t>• Time Efficiency: Automates the process of finding answers to repetitive questions, significantly reducing the time spent on each information request.</a:t>
            </a:r>
          </a:p>
          <a:p>
            <a:r>
              <a:rPr sz="1100" b="0" u="none">
                <a:latin typeface="Avenir"/>
              </a:rP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CFS-67393</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r>
              <a:rPr sz="1100" b="0" u="none">
                <a:latin typeface="Avenir"/>
              </a:rP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r>
              <a:rPr sz="1100" b="0" u="none">
                <a:latin typeface="Avenir"/>
              </a:rPr>
              <a:t>• Faster Onboarding: New users can quickly get started with minimal setup time, which reduces the learning curve and speeds up adoption.</a:t>
            </a:r>
          </a:p>
          <a:p>
            <a:r>
              <a:rPr sz="1100" b="0" u="none">
                <a:latin typeface="Avenir"/>
              </a:rPr>
              <a:t>• Ease of Use: Pre-configured templates simplify the initial experience, making it less intimidating for users who are not tech-savvy.</a:t>
            </a:r>
          </a:p>
          <a:p>
            <a:r>
              <a:rPr sz="1100" b="0" u="none">
                <a:latin typeface="Avenir"/>
              </a:rPr>
              <a:t>• Immediate ROI: Users can achieve immediate productivity gains from automation, showcasing the value of AI agents promptly.</a:t>
            </a:r>
          </a:p>
          <a:p>
            <a:r>
              <a:rPr sz="1100" b="0" u="none">
                <a:latin typeface="Avenir"/>
              </a:rPr>
              <a:t>• Flexibility: While templates provide a good starting point, they can be customized later as users become more comfortable with the platform.</a:t>
            </a:r>
          </a:p>
          <a:p>
            <a:r>
              <a:rPr sz="1100" b="0" u="none">
                <a:latin typeface="Avenir"/>
              </a:rP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r>
              <a:rPr sz="1100" b="0" u="none">
                <a:latin typeface="Avenir"/>
              </a:rPr>
              <a:t>• Translation Agent:</a:t>
            </a:r>
          </a:p>
          <a:p>
            <a:r>
              <a:rPr sz="1100" b="0" u="none">
                <a:latin typeface="Avenir"/>
              </a:rPr>
              <a:t>• Document Review Agent:</a:t>
            </a:r>
          </a:p>
          <a:p>
            <a:r>
              <a:rPr sz="1100" b="0" u="none">
                <a:latin typeface="Avenir"/>
              </a:rPr>
              <a:t>• Job Description Creation Agent:</a:t>
            </a:r>
          </a:p>
          <a:p>
            <a:r>
              <a:rPr sz="1100" b="0" u="none">
                <a:latin typeface="Avenir"/>
              </a:rPr>
              <a:t>• Web Search Agent:</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3"/>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4"/>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hlinkClick r:id="rId6"/>
              </a:rPr>
              <a:t>CFS-65268</a:t>
            </a:r>
          </a:p>
        </p:txBody>
      </p:sp>
      <p:sp>
        <p:nvSpPr>
          <p:cNvPr id="7" name="Text Placeholder 6"/>
          <p:cNvSpPr>
            <a:spLocks noGrp="1"/>
          </p:cNvSpPr>
          <p:nvPr>
            <p:ph type="body" sz="quarter" idx="13"/>
          </p:nvPr>
        </p:nvSpPr>
        <p:spPr/>
        <p:txBody>
          <a:bodyPr/>
          <a:lstStyle/>
          <a:p>
            <a:r>
              <a:rPr sz="1100">
                <a:latin typeface="Avenir"/>
                <a:hlinkClick r:id="rId7"/>
              </a:rPr>
              <a:t>Link to requirements</a:t>
            </a:r>
          </a:p>
        </p:txBody>
      </p:sp>
      <p:pic>
        <p:nvPicPr>
          <p:cNvPr id="8" name="Picture 7" descr="image.png"/>
          <p:cNvPicPr>
            <a:picLocks noChangeAspect="1"/>
          </p:cNvPicPr>
          <p:nvPr/>
        </p:nvPicPr>
        <p:blipFill>
          <a:blip r:embed="rId8"/>
          <a:stretch>
            <a:fillRect/>
          </a:stretch>
        </p:blipFill>
        <p:spPr>
          <a:xfrm>
            <a:off x="4641850" y="1263600"/>
            <a:ext cx="3873500" cy="242093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r>
              <a:rPr sz="1100" b="0" u="none">
                <a:latin typeface="Avenir"/>
              </a:rPr>
              <a:t>• 24/7 operational capability, ensuring tasks are completed even outside regular business hours.</a:t>
            </a:r>
          </a:p>
          <a:p>
            <a:r>
              <a:rPr sz="1100" b="0" u="none">
                <a:latin typeface="Avenir"/>
              </a:rP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[08] Specialized Agents - AEC</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r>
              <a:rPr sz="1100" b="0" u="none">
                <a:latin typeface="Avenir"/>
              </a:rPr>
              <a:t>1. As a project engineer / field engineer, I want to easily get answers to regulatory questions, such ashow many ADA accessible parking spots do I need if my parking lot has 100 total parking spaces?</a:t>
            </a:r>
          </a:p>
          <a:p>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r>
              <a:rPr sz="1100" b="0" u="none">
                <a:latin typeface="Avenir"/>
              </a:rPr>
              <a:t>1. As a Project Manager / Estimator / VDC team member, I want to open the Smart Spec preview when selecting my specification files, so that I can quickly find the section I’m looking for</a:t>
            </a:r>
          </a:p>
          <a:p>
            <a:r>
              <a:rPr sz="1100" b="0" u="none">
                <a:latin typeface="Avenir"/>
              </a:rP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CFS-60040</a:t>
            </a:r>
          </a:p>
        </p:txBody>
      </p:sp>
      <p:sp>
        <p:nvSpPr>
          <p:cNvPr id="7" name="Text Placeholder 6"/>
          <p:cNvSpPr>
            <a:spLocks noGrp="1"/>
          </p:cNvSpPr>
          <p:nvPr>
            <p:ph type="body" sz="quarter" idx="13"/>
          </p:nvPr>
        </p:nvSpPr>
        <p:spPr/>
        <p:txBody>
          <a:bodyPr/>
          <a:lstStyle/>
          <a:p>
            <a:r>
              <a:rPr sz="1100">
                <a:latin typeface="Avenir"/>
                <a:hlinkClick r:id="rId6"/>
              </a:rPr>
              <a:t>Link to requirements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[11] Augment Metadata</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[Metadata] Trainable Classifier Enhancements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LS-4286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 Management</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2739</TotalTime>
  <Words>9096</Words>
  <Application>Microsoft Macintosh PowerPoint</Application>
  <PresentationFormat>On-screen Show (16:9)</PresentationFormat>
  <Paragraphs>794</Paragraphs>
  <Slides>76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Avenir</vt:lpstr>
      <vt:lpstr>Avenir Black</vt:lpstr>
      <vt:lpstr>Avenir Book</vt:lpstr>
      <vt:lpstr>Calibri</vt:lpstr>
      <vt:lpstr>Roboto Light</vt:lpstr>
      <vt:lpstr>Blank Master</vt:lpstr>
      <vt:lpstr>[06] Augment AEC Add-on Value</vt:lpstr>
      <vt:lpstr>[AEC] Project Center</vt:lpstr>
      <vt:lpstr>[AEC] Native ACC Integration 1-way</vt:lpstr>
      <vt:lpstr>[AEC] Team Management Enhancements</vt:lpstr>
      <vt:lpstr>[11+] LS Mid Market Capabilities</vt:lpstr>
      <vt:lpstr>Drafts Creation &amp; Management</vt:lpstr>
      <vt:lpstr>Optional Effective End Date</vt:lpstr>
      <vt:lpstr>Support for CAPAs, Deviations, and Event Data</vt:lpstr>
      <vt:lpstr>Permissions Management</vt:lpstr>
      <vt:lpstr>Data Owner - Scheduled Permission Reviews</vt:lpstr>
      <vt:lpstr>[04] Elevate Desktop App Capabilities</vt:lpstr>
      <vt:lpstr>Windows 11 Context Menu Support</vt:lpstr>
      <vt:lpstr>Application UI - Windows</vt:lpstr>
      <vt:lpstr>SCDA Win - Beta-2 Readiness</vt:lpstr>
      <vt:lpstr>SCDA Mac - Beta-0 Readiness</vt:lpstr>
      <vt:lpstr>[01] Top Customer Requests</vt:lpstr>
      <vt:lpstr>Provide ability to pause archival/deletion policies</vt:lpstr>
      <vt:lpstr>Multi-Document Envelopes</vt:lpstr>
      <vt:lpstr>Bulk send eSignature requests</vt:lpstr>
      <vt:lpstr>[Customer Ask] Inherit folder options to sub-folders (IPG, T&amp;P + 7)</vt:lpstr>
      <vt:lpstr>[Customer Ask] Group improvements (S&amp;L, Norr)</vt:lpstr>
      <vt:lpstr>[Customer Ask] Scheduled report enhancements (Sequoia)</vt:lpstr>
      <vt:lpstr>Purview labeling - Support for hierarchical labels</vt:lpstr>
      <vt:lpstr>Skip signed PDFs from persistent document labeling</vt:lpstr>
      <vt:lpstr>Backup to S3 and Wasabi</vt:lpstr>
      <vt:lpstr>Purview labeling - Decouple labels permissions from classify and govern permissions</vt:lpstr>
      <vt:lpstr>CMMC Compliance</vt:lpstr>
      <vt:lpstr>*.egnytegov.com domains support for SS devices</vt:lpstr>
      <vt:lpstr>Trust Center for CMMC Level 1</vt:lpstr>
      <vt:lpstr>Trust Center for CMMC Level 2</vt:lpstr>
      <vt:lpstr>egnytegov Support for Smart Cache</vt:lpstr>
      <vt:lpstr>[09] Product-Led Growth</vt:lpstr>
      <vt:lpstr>Recommendation Engine Model Development</vt:lpstr>
      <vt:lpstr>[PLG] User Enrichment: Job Roles MVP</vt:lpstr>
      <vt:lpstr>Recommendation Engine Test Campaigns</vt:lpstr>
      <vt:lpstr>[03] Gen 4 Plans - Customers</vt:lpstr>
      <vt:lpstr>Gen 4 Launch - Trial Registration Pages</vt:lpstr>
      <vt:lpstr>[PLG] Trial Onboarding Refinements (Milestone 4)</vt:lpstr>
      <vt:lpstr>NGP Upsell from G3 and Prior</vt:lpstr>
      <vt:lpstr>[PLG] Trial Onboarding Integrations Enablement (Milestone 3)</vt:lpstr>
      <vt:lpstr>[Usability] NGP UI Refresh (Phase 1)</vt:lpstr>
      <vt:lpstr>[Usability] NGP UI Refresh (Phase 2)</vt:lpstr>
      <vt:lpstr>NGP UI Refresh S&amp;G</vt:lpstr>
      <vt:lpstr>Trial Onboarding: Unlock File/Folder Templates</vt:lpstr>
      <vt:lpstr>[11+] Workflow Enhancements</vt:lpstr>
      <vt:lpstr>Upload request instance modification from template</vt:lpstr>
      <vt:lpstr>Optional documents</vt:lpstr>
      <vt:lpstr>External User Management</vt:lpstr>
      <vt:lpstr>Upload request metadata extraction</vt:lpstr>
      <vt:lpstr>Deleting a Workspace</vt:lpstr>
      <vt:lpstr>Open Workspace folder in Collaborate</vt:lpstr>
      <vt:lpstr>[05] Enhanced AI copilot</vt:lpstr>
      <vt:lpstr>[Copilot] Improved Loaders / Streamed responses</vt:lpstr>
      <vt:lpstr>S&amp;G Co-pilot - Phase 1 - Helpdesk &amp; Blogs</vt:lpstr>
      <vt:lpstr>* [Copilot] Improve Prompt (Wand Icon) on Chat Input UI [Copilot, ASK, and KB]</vt:lpstr>
      <vt:lpstr>[11+] Shore the Core [NPS]</vt:lpstr>
      <vt:lpstr>Issues - New Issue Categories</vt:lpstr>
      <vt:lpstr>S&amp;G Folder Insights in CFS - Phase 2</vt:lpstr>
      <vt:lpstr>Delegate Issue to Data Owner</vt:lpstr>
      <vt:lpstr>Enable Power Users Folder Full access to Folders they Create</vt:lpstr>
      <vt:lpstr>External Link Auto-Remediation (Milestone 3)</vt:lpstr>
      <vt:lpstr>[11+] Build Pax8 Distributor Program</vt:lpstr>
      <vt:lpstr>Distributor - new type of resellers</vt:lpstr>
      <vt:lpstr>Distributor - Automation phase 1 - MSP Onboard, Create and Convert Trial</vt:lpstr>
      <vt:lpstr>Distributor - Automation phase 2 - Upsell and Downsell</vt:lpstr>
      <vt:lpstr>[07] Autonomous Agents</vt:lpstr>
      <vt:lpstr>AI Prompt workflow step</vt:lpstr>
      <vt:lpstr>[Agent] Deep Research Agent (Bryce)</vt:lpstr>
      <vt:lpstr>[Agent] Questionnaire Agent (Bryce)</vt:lpstr>
      <vt:lpstr>[Agent] Agent Templates in Copilot hub</vt:lpstr>
      <vt:lpstr>[Agent] Custom Agents in Copilot hub</vt:lpstr>
      <vt:lpstr>[08] Specialized Agents - AEC</vt:lpstr>
      <vt:lpstr>[Agent] Codebooks Agent for AEC</vt:lpstr>
      <vt:lpstr>Smart Specifications - In Product Version</vt:lpstr>
      <vt:lpstr>[11] Augment Metadata</vt:lpstr>
      <vt:lpstr>[Metadata] Trainable Classifier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38</cp:revision>
  <dcterms:created xsi:type="dcterms:W3CDTF">2023-12-27T19:29:24Z</dcterms:created>
  <dcterms:modified xsi:type="dcterms:W3CDTF">2025-06-05T16:08:46Z</dcterms:modified>
</cp:coreProperties>
</file>